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7" r:id="rId4"/>
    <p:sldId id="268" r:id="rId5"/>
    <p:sldId id="258" r:id="rId6"/>
    <p:sldId id="269" r:id="rId7"/>
    <p:sldId id="276" r:id="rId8"/>
    <p:sldId id="272" r:id="rId9"/>
    <p:sldId id="259" r:id="rId10"/>
    <p:sldId id="275" r:id="rId11"/>
    <p:sldId id="273" r:id="rId12"/>
    <p:sldId id="260" r:id="rId13"/>
    <p:sldId id="261" r:id="rId14"/>
    <p:sldId id="277" r:id="rId15"/>
    <p:sldId id="264" r:id="rId16"/>
    <p:sldId id="26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F6AEA-CF0E-9E77-2D87-373692755375}" v="3" dt="2024-04-17T14:12:56.600"/>
    <p1510:client id="{7EA91D06-8547-4E18-12F6-38B7FDA51926}" v="65" dt="2024-04-17T04:00:12.891"/>
    <p1510:client id="{8E88F14B-6788-058C-6A24-B8B828C28615}" v="78" dt="2024-04-17T03:44:55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3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93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6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9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93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8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7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4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065-2156(08)70100-5" TargetMode="External"/><Relationship Id="rId2" Type="http://schemas.openxmlformats.org/officeDocument/2006/relationships/hyperlink" Target="https://doi.org/10.1175%2F1520-0493%281915%2943%3C163%3ASRROTM%3E2.0.CO%3B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help/deeplearning/ug/solve-partial-differential-equations-using-deep-learning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495" y="812162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n-US" dirty="0"/>
              <a:t>A Machine Learning Approach to Solve Partial Differential Equations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4697" y="3830483"/>
            <a:ext cx="6987645" cy="24176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Nathaniel Jones</a:t>
            </a:r>
          </a:p>
          <a:p>
            <a:r>
              <a:rPr lang="en-US" sz="2000"/>
              <a:t>Department of Mathematics</a:t>
            </a:r>
          </a:p>
          <a:p>
            <a:r>
              <a:rPr lang="en-US" sz="2000"/>
              <a:t>West Chester University</a:t>
            </a:r>
          </a:p>
          <a:p>
            <a:r>
              <a:rPr lang="en-US" sz="2000"/>
              <a:t>Research &amp; Creative Activity Day</a:t>
            </a:r>
          </a:p>
          <a:p>
            <a:r>
              <a:rPr lang="en-US" sz="2000"/>
              <a:t>04/17/2024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14A7-B40E-2491-1EBA-C2C75E19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2747128"/>
            <a:ext cx="3549121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latin typeface="+mj-lt"/>
                <a:ea typeface="+mj-ea"/>
                <a:cs typeface="+mj-cs"/>
              </a:rPr>
              <a:t>Vary Weights to Minimize</a:t>
            </a:r>
            <a:r>
              <a:rPr lang="en-US" sz="3200"/>
              <a:t> the</a:t>
            </a:r>
            <a:r>
              <a:rPr lang="en-US" sz="3200" kern="1200">
                <a:latin typeface="+mj-lt"/>
                <a:ea typeface="+mj-ea"/>
                <a:cs typeface="+mj-cs"/>
              </a:rPr>
              <a:t> Loss Function</a:t>
            </a:r>
          </a:p>
        </p:txBody>
      </p:sp>
      <p:pic>
        <p:nvPicPr>
          <p:cNvPr id="4" name="Content Placeholder 3" descr="A graph of a solution&#10;&#10;Description automatically generated">
            <a:extLst>
              <a:ext uri="{FF2B5EF4-FFF2-40B4-BE49-F238E27FC236}">
                <a16:creationId xmlns:a16="http://schemas.microsoft.com/office/drawing/2014/main" id="{893736F9-E724-25F0-8640-A67A4DD4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38" y="941065"/>
            <a:ext cx="6585106" cy="4978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0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E1E5-B0B8-BFE5-FAF3-8E38D92C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197" y="398253"/>
            <a:ext cx="10018713" cy="623977"/>
          </a:xfrm>
        </p:spPr>
        <p:txBody>
          <a:bodyPr>
            <a:normAutofit fontScale="90000"/>
          </a:bodyPr>
          <a:lstStyle/>
          <a:p>
            <a:r>
              <a:rPr lang="en-US"/>
              <a:t>PINNs Experiment Results</a:t>
            </a:r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305DF566-FD5D-A595-0A1E-3A54083726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0018" y="1233474"/>
            <a:ext cx="4626677" cy="4571688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2" descr="A diagram of a network structure&#10;&#10;Description automatically generated">
            <a:extLst>
              <a:ext uri="{FF2B5EF4-FFF2-40B4-BE49-F238E27FC236}">
                <a16:creationId xmlns:a16="http://schemas.microsoft.com/office/drawing/2014/main" id="{A80DE020-E4AC-8D35-ABE2-A1409D75F1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2850" y="1301151"/>
            <a:ext cx="4626633" cy="4497238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97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82A5-17AC-055E-DC40-18E102F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5" y="897507"/>
            <a:ext cx="4928291" cy="1035781"/>
          </a:xfrm>
        </p:spPr>
        <p:txBody>
          <a:bodyPr anchor="ctr">
            <a:noAutofit/>
          </a:bodyPr>
          <a:lstStyle/>
          <a:p>
            <a:r>
              <a:rPr lang="en-US" sz="3600"/>
              <a:t>Traditional Finite Difference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6D1DA-58CF-C155-9A33-345A99F4C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612" y="2484480"/>
            <a:ext cx="4928785" cy="223953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Solution to IVBP is approximated at grid points</a:t>
            </a:r>
          </a:p>
          <a:p>
            <a:r>
              <a:rPr lang="en-US"/>
              <a:t>First order in time, second order in space</a:t>
            </a:r>
          </a:p>
          <a:p>
            <a:r>
              <a:rPr lang="en-US"/>
              <a:t>Point-to-point update method</a:t>
            </a:r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19C09CF1-2902-3173-A633-D5F60311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4" y="171803"/>
            <a:ext cx="4044397" cy="3123865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3CD04DD7-9296-262F-1FFD-CA7F8DC7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954" y="3603018"/>
            <a:ext cx="4043729" cy="3080732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682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C3F4C1-C5F6-5133-CAAB-C61E80D99A20}"/>
              </a:ext>
            </a:extLst>
          </p:cNvPr>
          <p:cNvSpPr/>
          <p:nvPr/>
        </p:nvSpPr>
        <p:spPr>
          <a:xfrm>
            <a:off x="1295932" y="897312"/>
            <a:ext cx="2427402" cy="14611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Finite Difference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DD9132E8-9EE9-E19F-72E2-E3109E0B20E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3880702" y="258927"/>
            <a:ext cx="3690938" cy="273526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766BE6-3B62-6B1B-7FA8-863BCD20FED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7579511" y="258927"/>
            <a:ext cx="3622675" cy="2735262"/>
          </a:xfrm>
        </p:spPr>
      </p:pic>
      <p:pic>
        <p:nvPicPr>
          <p:cNvPr id="11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020A469E-DD6B-E723-1336-62601B4514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555" y="2992018"/>
            <a:ext cx="3690384" cy="2820476"/>
          </a:xfrm>
          <a:prstGeom prst="rect">
            <a:avLst/>
          </a:prstGeom>
        </p:spPr>
      </p:pic>
      <p:pic>
        <p:nvPicPr>
          <p:cNvPr id="12" name="Content Placeholder 7" descr="A graph of a function&#10;&#10;Description automatically generated">
            <a:extLst>
              <a:ext uri="{FF2B5EF4-FFF2-40B4-BE49-F238E27FC236}">
                <a16:creationId xmlns:a16="http://schemas.microsoft.com/office/drawing/2014/main" id="{4E27B420-67E7-B360-532B-8027C5975880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016" y="2990674"/>
            <a:ext cx="3621853" cy="2820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A5D8A-B620-E345-7326-003D76479C22}"/>
              </a:ext>
            </a:extLst>
          </p:cNvPr>
          <p:cNvSpPr txBox="1"/>
          <p:nvPr/>
        </p:nvSpPr>
        <p:spPr>
          <a:xfrm>
            <a:off x="4157348" y="6075953"/>
            <a:ext cx="314241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Viscosity = 0.0031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7C7EC-D2CE-A669-F583-0823B411AB5F}"/>
              </a:ext>
            </a:extLst>
          </p:cNvPr>
          <p:cNvSpPr txBox="1"/>
          <p:nvPr/>
        </p:nvSpPr>
        <p:spPr>
          <a:xfrm>
            <a:off x="7734470" y="6079571"/>
            <a:ext cx="331351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Viscosity = 0.0062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AE480A-125E-9532-5381-FFDCF182575D}"/>
              </a:ext>
            </a:extLst>
          </p:cNvPr>
          <p:cNvSpPr/>
          <p:nvPr/>
        </p:nvSpPr>
        <p:spPr>
          <a:xfrm>
            <a:off x="1294229" y="3731860"/>
            <a:ext cx="2401018" cy="16030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PINNs</a:t>
            </a:r>
          </a:p>
        </p:txBody>
      </p:sp>
    </p:spTree>
    <p:extLst>
      <p:ext uri="{BB962C8B-B14F-4D97-AF65-F5344CB8AC3E}">
        <p14:creationId xmlns:p14="http://schemas.microsoft.com/office/powerpoint/2010/main" val="318032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EC10-E12B-9A96-07F8-CEE47645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99940"/>
          </a:xfrm>
        </p:spPr>
        <p:txBody>
          <a:bodyPr>
            <a:normAutofit fontScale="90000"/>
          </a:bodyPr>
          <a:lstStyle/>
          <a:p>
            <a:r>
              <a:rPr lang="en-US" dirty="0"/>
              <a:t>PINNs with Incomplete Initial Condition</a:t>
            </a:r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D1DC6D4-3A77-FCCF-C50F-B5AD7820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5" y="1717249"/>
            <a:ext cx="5483232" cy="4114800"/>
          </a:xfrm>
          <a:prstGeom prst="rect">
            <a:avLst/>
          </a:prstGeom>
          <a:ln>
            <a:solidFill>
              <a:srgbClr val="4472C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aph of scattered measurements&#10;&#10;Description automatically generated">
            <a:extLst>
              <a:ext uri="{FF2B5EF4-FFF2-40B4-BE49-F238E27FC236}">
                <a16:creationId xmlns:a16="http://schemas.microsoft.com/office/drawing/2014/main" id="{EFECA2E4-D3B2-1162-B633-F959AD76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68" y="1717249"/>
            <a:ext cx="4998171" cy="4114800"/>
          </a:xfrm>
          <a:prstGeom prst="rect">
            <a:avLst/>
          </a:prstGeom>
          <a:ln>
            <a:solidFill>
              <a:srgbClr val="4472C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94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2B43-2D54-CA54-9437-786B7F7D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167" y="622955"/>
            <a:ext cx="10018713" cy="754929"/>
          </a:xfrm>
        </p:spPr>
        <p:txBody>
          <a:bodyPr/>
          <a:lstStyle/>
          <a:p>
            <a:r>
              <a:rPr lang="en-US"/>
              <a:t>The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BB83-66B6-3352-6A86-7BCF3AC5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640" y="2062112"/>
            <a:ext cx="8172631" cy="751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we gain in robustness, we lose a lot in speed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4989CA-D689-1B7C-CD1C-B28EBE79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88118"/>
              </p:ext>
            </p:extLst>
          </p:nvPr>
        </p:nvGraphicFramePr>
        <p:xfrm>
          <a:off x="2011051" y="2812329"/>
          <a:ext cx="8168637" cy="297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79">
                  <a:extLst>
                    <a:ext uri="{9D8B030D-6E8A-4147-A177-3AD203B41FA5}">
                      <a16:colId xmlns:a16="http://schemas.microsoft.com/office/drawing/2014/main" val="3461649866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835105419"/>
                    </a:ext>
                  </a:extLst>
                </a:gridCol>
                <a:gridCol w="2722879">
                  <a:extLst>
                    <a:ext uri="{9D8B030D-6E8A-4147-A177-3AD203B41FA5}">
                      <a16:colId xmlns:a16="http://schemas.microsoft.com/office/drawing/2014/main" val="499812997"/>
                    </a:ext>
                  </a:extLst>
                </a:gridCol>
              </a:tblGrid>
              <a:tr h="99134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 = 0.0031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Error at Final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Runtime (seconds)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025323"/>
                  </a:ext>
                </a:extLst>
              </a:tr>
              <a:tr h="991348">
                <a:tc>
                  <a:txBody>
                    <a:bodyPr/>
                    <a:lstStyle/>
                    <a:p>
                      <a:r>
                        <a:rPr lang="en-US" sz="2800"/>
                        <a:t>PINNs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0.0618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490.732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63881"/>
                  </a:ext>
                </a:extLst>
              </a:tr>
              <a:tr h="991348">
                <a:tc>
                  <a:txBody>
                    <a:bodyPr/>
                    <a:lstStyle/>
                    <a:p>
                      <a:r>
                        <a:rPr lang="en-US" sz="2800"/>
                        <a:t>Finite Difference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0.0589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0.002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34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12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BA49-CB00-F160-EF11-9EDCE702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93D9A-3479-82BD-44BC-D99A6C69C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PINNs offer a lot in terms of robustness and ease-of-use</a:t>
            </a:r>
          </a:p>
          <a:p>
            <a:r>
              <a:rPr lang="en-US"/>
              <a:t>But they won't replace traditional methods entirely</a:t>
            </a:r>
          </a:p>
          <a:p>
            <a:r>
              <a:rPr lang="en-US"/>
              <a:t>One more tool in the toolbox to solve difficult problems</a:t>
            </a:r>
          </a:p>
        </p:txBody>
      </p:sp>
    </p:spTree>
    <p:extLst>
      <p:ext uri="{BB962C8B-B14F-4D97-AF65-F5344CB8AC3E}">
        <p14:creationId xmlns:p14="http://schemas.microsoft.com/office/powerpoint/2010/main" val="407401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09BF-564C-A761-6849-6093FD68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806B-6960-EFB0-4077-E42884C41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457200" indent="-457200">
              <a:spcBef>
                <a:spcPts val="1400"/>
              </a:spcBef>
              <a:buNone/>
            </a:pPr>
            <a:endParaRPr lang="en-US" dirty="0"/>
          </a:p>
          <a:p>
            <a:pPr marL="457200" indent="-457200">
              <a:spcBef>
                <a:spcPts val="1400"/>
              </a:spcBef>
              <a:buNone/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spcBef>
                <a:spcPts val="1400"/>
              </a:spcBef>
              <a:buNone/>
            </a:pPr>
            <a:r>
              <a:rPr lang="en-US" dirty="0">
                <a:ea typeface="+mn-lt"/>
                <a:cs typeface="+mn-lt"/>
              </a:rPr>
              <a:t>Bateman, H. (1915). Some recent researches on the motion of fluids. </a:t>
            </a:r>
            <a:r>
              <a:rPr lang="en-US" i="1" dirty="0">
                <a:ea typeface="+mn-lt"/>
                <a:cs typeface="+mn-lt"/>
              </a:rPr>
              <a:t>Monthly Weather Review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43</a:t>
            </a:r>
            <a:r>
              <a:rPr lang="en-US" dirty="0">
                <a:ea typeface="+mn-lt"/>
                <a:cs typeface="+mn-lt"/>
              </a:rPr>
              <a:t>(4), 163-170. </a:t>
            </a:r>
            <a:r>
              <a:rPr lang="en-US" dirty="0">
                <a:ea typeface="+mn-lt"/>
                <a:cs typeface="+mn-lt"/>
                <a:hlinkClick r:id="rId2"/>
              </a:rPr>
              <a:t>https://doi.org/10.1175%2F1520-0493%281915%2943%3C163%3ASRROTM%3E2.0.CO%3B2</a:t>
            </a:r>
            <a:endParaRPr lang="en-US" dirty="0">
              <a:ea typeface="+mn-lt"/>
              <a:cs typeface="+mn-lt"/>
            </a:endParaRPr>
          </a:p>
          <a:p>
            <a:pPr marL="457200" indent="-457200">
              <a:spcBef>
                <a:spcPts val="1400"/>
              </a:spcBef>
              <a:buNone/>
            </a:pPr>
            <a:r>
              <a:rPr lang="en-US" dirty="0">
                <a:ea typeface="+mn-lt"/>
                <a:cs typeface="+mn-lt"/>
              </a:rPr>
              <a:t>Burgers, J. M. (1948). A mathematical model illustrating the theory of turbulence. </a:t>
            </a:r>
            <a:r>
              <a:rPr lang="en-US" i="1" dirty="0">
                <a:ea typeface="+mn-lt"/>
                <a:cs typeface="+mn-lt"/>
              </a:rPr>
              <a:t>Advances in applied mechanics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, 171-199. </a:t>
            </a:r>
            <a:r>
              <a:rPr lang="en-US" dirty="0">
                <a:ea typeface="+mn-lt"/>
                <a:cs typeface="+mn-lt"/>
                <a:hlinkClick r:id="rId3"/>
              </a:rPr>
              <a:t>https://doi.org/10.1016/S0065-2156(08)70100-5</a:t>
            </a:r>
            <a:endParaRPr lang="en-US"/>
          </a:p>
          <a:p>
            <a:pPr marL="457200" indent="-457200">
              <a:spcBef>
                <a:spcPts val="1400"/>
              </a:spcBef>
              <a:buNone/>
            </a:pPr>
            <a:r>
              <a:rPr lang="en-US" dirty="0" err="1">
                <a:ea typeface="+mn-lt"/>
                <a:cs typeface="+mn-lt"/>
              </a:rPr>
              <a:t>Karniadakis</a:t>
            </a:r>
            <a:r>
              <a:rPr lang="en-US" dirty="0">
                <a:ea typeface="+mn-lt"/>
                <a:cs typeface="+mn-lt"/>
              </a:rPr>
              <a:t>, G. E., </a:t>
            </a:r>
            <a:r>
              <a:rPr lang="en-US" dirty="0" err="1">
                <a:ea typeface="+mn-lt"/>
                <a:cs typeface="+mn-lt"/>
              </a:rPr>
              <a:t>Kevrekidis</a:t>
            </a:r>
            <a:r>
              <a:rPr lang="en-US" dirty="0">
                <a:ea typeface="+mn-lt"/>
                <a:cs typeface="+mn-lt"/>
              </a:rPr>
              <a:t>, I. G., Lu, L., </a:t>
            </a:r>
            <a:r>
              <a:rPr lang="en-US" dirty="0" err="1">
                <a:ea typeface="+mn-lt"/>
                <a:cs typeface="+mn-lt"/>
              </a:rPr>
              <a:t>Perdikaris</a:t>
            </a:r>
            <a:r>
              <a:rPr lang="en-US" dirty="0">
                <a:ea typeface="+mn-lt"/>
                <a:cs typeface="+mn-lt"/>
              </a:rPr>
              <a:t>, P., Wang, S., &amp; Yang, L. (2021). Physics-informed machine learning. </a:t>
            </a:r>
            <a:r>
              <a:rPr lang="en-US" i="1" dirty="0">
                <a:ea typeface="+mn-lt"/>
                <a:cs typeface="+mn-lt"/>
              </a:rPr>
              <a:t>Nature Reviews Physics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3</a:t>
            </a:r>
            <a:r>
              <a:rPr lang="en-US" dirty="0">
                <a:ea typeface="+mn-lt"/>
                <a:cs typeface="+mn-lt"/>
              </a:rPr>
              <a:t>(6), 422-440.</a:t>
            </a:r>
            <a:endParaRPr lang="en-US" dirty="0"/>
          </a:p>
          <a:p>
            <a:pPr marL="457200" indent="-457200">
              <a:spcBef>
                <a:spcPts val="1400"/>
              </a:spcBef>
              <a:buNone/>
            </a:pPr>
            <a:r>
              <a:rPr lang="en-US" dirty="0"/>
              <a:t>MathWorks. (2023). </a:t>
            </a:r>
            <a:r>
              <a:rPr lang="en-US" i="1" dirty="0"/>
              <a:t>Solve Partial Differential Equations Using Deep Learning. </a:t>
            </a:r>
            <a:r>
              <a:rPr lang="en-US" dirty="0"/>
              <a:t> MATLAB and Simulink Help Center. </a:t>
            </a:r>
            <a:r>
              <a:rPr lang="en-US" dirty="0">
                <a:ea typeface="+mn-lt"/>
                <a:cs typeface="+mn-lt"/>
                <a:hlinkClick r:id="rId4"/>
              </a:rPr>
              <a:t>https://www.mathworks.com/help/deeplearning/ug/solve-partial-differential-equations-using-deep-learning.html</a:t>
            </a:r>
            <a:endParaRPr lang="en-US" i="1" dirty="0"/>
          </a:p>
          <a:p>
            <a:pPr marL="457200" indent="-457200">
              <a:spcBef>
                <a:spcPts val="1400"/>
              </a:spcBef>
              <a:buNone/>
            </a:pPr>
            <a:r>
              <a:rPr lang="en-US" dirty="0">
                <a:ea typeface="+mn-lt"/>
                <a:cs typeface="+mn-lt"/>
              </a:rPr>
              <a:t>Ramachandran, P., </a:t>
            </a:r>
            <a:r>
              <a:rPr lang="en-US" dirty="0" err="1">
                <a:ea typeface="+mn-lt"/>
                <a:cs typeface="+mn-lt"/>
              </a:rPr>
              <a:t>Zoph</a:t>
            </a:r>
            <a:r>
              <a:rPr lang="en-US" dirty="0">
                <a:ea typeface="+mn-lt"/>
                <a:cs typeface="+mn-lt"/>
              </a:rPr>
              <a:t>, B., &amp; Le, Q. V. (2017). Searching for activation functions. </a:t>
            </a:r>
            <a:r>
              <a:rPr lang="en-US" i="1" dirty="0" err="1">
                <a:ea typeface="+mn-lt"/>
                <a:cs typeface="+mn-lt"/>
              </a:rPr>
              <a:t>arXiv</a:t>
            </a:r>
            <a:r>
              <a:rPr lang="en-US" i="1" dirty="0">
                <a:ea typeface="+mn-lt"/>
                <a:cs typeface="+mn-lt"/>
              </a:rPr>
              <a:t> preprint arXiv:1710.05941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457200" indent="-457200"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224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AD24-B5DB-88D9-E83B-E4ABAABD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63592"/>
            <a:ext cx="10018713" cy="695864"/>
          </a:xfrm>
        </p:spPr>
        <p:txBody>
          <a:bodyPr>
            <a:normAutofit fontScale="90000"/>
          </a:bodyPr>
          <a:lstStyle/>
          <a:p>
            <a:r>
              <a:rPr lang="en-US"/>
              <a:t>Why Solve PDEs With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396A9-7582-D844-19DB-17BCA87C4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18094"/>
            <a:ext cx="10018713" cy="312420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Traditional numerical methods are often great, but can be prone to instability</a:t>
            </a:r>
          </a:p>
          <a:p>
            <a:r>
              <a:rPr lang="en-US" dirty="0"/>
              <a:t>Some problems extremely difficult to solve: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Inverse problems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Problems with incomplete initial conditions (e.g. weather modeling)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r>
              <a:rPr lang="en-US"/>
              <a:t>Physics-informed Neural Networks (PINNs) are a promising new way to tackle these issues</a:t>
            </a:r>
          </a:p>
          <a:p>
            <a:r>
              <a:rPr lang="en-US" dirty="0"/>
              <a:t>Main benefit is robustness obtained from continuous model</a:t>
            </a:r>
          </a:p>
        </p:txBody>
      </p:sp>
    </p:spTree>
    <p:extLst>
      <p:ext uri="{BB962C8B-B14F-4D97-AF65-F5344CB8AC3E}">
        <p14:creationId xmlns:p14="http://schemas.microsoft.com/office/powerpoint/2010/main" val="99161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07DB-5D0D-C545-F7E8-BE4ED655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47" y="300872"/>
            <a:ext cx="10018713" cy="974888"/>
          </a:xfrm>
        </p:spPr>
        <p:txBody>
          <a:bodyPr/>
          <a:lstStyle/>
          <a:p>
            <a:r>
              <a:rPr lang="en-US"/>
              <a:t>Burgers' Equation Background</a:t>
            </a:r>
          </a:p>
        </p:txBody>
      </p:sp>
      <p:pic>
        <p:nvPicPr>
          <p:cNvPr id="4" name="Content Placeholder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7ACE7A6-D836-301A-5D0D-BFDC3454E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652" y="1402282"/>
            <a:ext cx="3376955" cy="4175484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77692-20A3-DC11-56A1-8D54C81CF93B}"/>
              </a:ext>
            </a:extLst>
          </p:cNvPr>
          <p:cNvSpPr txBox="1"/>
          <p:nvPr/>
        </p:nvSpPr>
        <p:spPr>
          <a:xfrm>
            <a:off x="1708161" y="5668961"/>
            <a:ext cx="30262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Johannes Martines Burgers</a:t>
            </a:r>
          </a:p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(source: University of Maryland)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B1403-3451-9C46-52F8-108CBA89303C}"/>
              </a:ext>
            </a:extLst>
          </p:cNvPr>
          <p:cNvSpPr txBox="1"/>
          <p:nvPr/>
        </p:nvSpPr>
        <p:spPr>
          <a:xfrm>
            <a:off x="5425290" y="1595876"/>
            <a:ext cx="639533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Model of turbulence in compressible fluids (such as gases)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Equation first appears in Bateman (1915)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Named after J.M. Burgers for his treatise on the subject in 1948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Jump discontinuity in the solution adds difficulty in developing numerical methods</a:t>
            </a:r>
          </a:p>
        </p:txBody>
      </p:sp>
    </p:spTree>
    <p:extLst>
      <p:ext uri="{BB962C8B-B14F-4D97-AF65-F5344CB8AC3E}">
        <p14:creationId xmlns:p14="http://schemas.microsoft.com/office/powerpoint/2010/main" val="110129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805F3B-FBF4-4915-982F-C2DF76C0DBE7}"/>
              </a:ext>
            </a:extLst>
          </p:cNvPr>
          <p:cNvSpPr/>
          <p:nvPr/>
        </p:nvSpPr>
        <p:spPr>
          <a:xfrm>
            <a:off x="7253333" y="4910832"/>
            <a:ext cx="3480060" cy="16261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996203-92C6-FF0B-00AC-D9335B4A1A6E}"/>
              </a:ext>
            </a:extLst>
          </p:cNvPr>
          <p:cNvSpPr/>
          <p:nvPr/>
        </p:nvSpPr>
        <p:spPr>
          <a:xfrm>
            <a:off x="3417106" y="2446126"/>
            <a:ext cx="5475401" cy="14925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E8047-5FE2-C33F-683F-E37D17AC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 contrast="1000"/>
                    </a14:imgEffect>
                  </a14:imgLayer>
                </a14:imgProps>
              </a:ext>
            </a:extLst>
          </a:blip>
          <a:srcRect l="-5364" t="-7950" r="-3846" b="-12739"/>
          <a:stretch/>
        </p:blipFill>
        <p:spPr>
          <a:xfrm>
            <a:off x="3364059" y="2444923"/>
            <a:ext cx="5464741" cy="149181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0D7BD1-4D87-DF3A-19FF-E63E3A15649B}"/>
              </a:ext>
            </a:extLst>
          </p:cNvPr>
          <p:cNvSpPr/>
          <p:nvPr/>
        </p:nvSpPr>
        <p:spPr>
          <a:xfrm>
            <a:off x="1230250" y="4970839"/>
            <a:ext cx="5114041" cy="9269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3C081-AA98-B15F-3CC7-F2567F9B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744" y="512975"/>
            <a:ext cx="10018713" cy="519259"/>
          </a:xfrm>
        </p:spPr>
        <p:txBody>
          <a:bodyPr>
            <a:normAutofit fontScale="90000"/>
          </a:bodyPr>
          <a:lstStyle/>
          <a:p>
            <a:r>
              <a:rPr lang="en-US" sz="4000"/>
              <a:t>Burgers' Equation Initial Boundary Value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D3278-DE3F-E3F2-A8B0-292589BF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897" y="1715646"/>
            <a:ext cx="3681168" cy="5190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/>
              <a:t>Governing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2C156-2D38-842A-566E-90B479E313F5}"/>
              </a:ext>
            </a:extLst>
          </p:cNvPr>
          <p:cNvSpPr txBox="1"/>
          <p:nvPr/>
        </p:nvSpPr>
        <p:spPr>
          <a:xfrm>
            <a:off x="1893215" y="4207079"/>
            <a:ext cx="3475410" cy="5867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Initial Condition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0D9DC-67B5-EB4E-58CD-1D0442BE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49" y="5145368"/>
            <a:ext cx="4732422" cy="582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23FD85-0345-1D4F-E732-C8A5A141C640}"/>
              </a:ext>
            </a:extLst>
          </p:cNvPr>
          <p:cNvSpPr txBox="1"/>
          <p:nvPr/>
        </p:nvSpPr>
        <p:spPr>
          <a:xfrm>
            <a:off x="7253703" y="4209915"/>
            <a:ext cx="3469104" cy="5788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Boundary Condition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B1B56-F7ED-88B6-ADC8-DCA895A48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775" y="5148925"/>
            <a:ext cx="2924175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9A0CE-B91D-9FCF-2310-AEE6494FF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191" y="5839709"/>
            <a:ext cx="2476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C205-9C3F-E5FA-92F0-CDD634ED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467" y="2236510"/>
            <a:ext cx="4672481" cy="20079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"Artificial Intelligence"</a:t>
            </a:r>
          </a:p>
        </p:txBody>
      </p:sp>
      <p:pic>
        <p:nvPicPr>
          <p:cNvPr id="4" name="Content Placeholder 3" descr="A cartoon of a person holding a shirt&#10;&#10;Description automatically generated">
            <a:extLst>
              <a:ext uri="{FF2B5EF4-FFF2-40B4-BE49-F238E27FC236}">
                <a16:creationId xmlns:a16="http://schemas.microsoft.com/office/drawing/2014/main" id="{70EA4603-7120-B5C6-3709-E54A8F101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6671435" y="322569"/>
            <a:ext cx="4671768" cy="621679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93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89B9E1-AA0F-D801-16D9-CAE76843787A}"/>
              </a:ext>
            </a:extLst>
          </p:cNvPr>
          <p:cNvSpPr/>
          <p:nvPr/>
        </p:nvSpPr>
        <p:spPr>
          <a:xfrm>
            <a:off x="803010" y="4862229"/>
            <a:ext cx="10581587" cy="6205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EC51D-4614-54BC-81FC-52F7E132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569" y="599388"/>
            <a:ext cx="7033559" cy="511404"/>
          </a:xfrm>
        </p:spPr>
        <p:txBody>
          <a:bodyPr>
            <a:normAutofit fontScale="90000"/>
          </a:bodyPr>
          <a:lstStyle/>
          <a:p>
            <a:r>
              <a:rPr lang="en-US"/>
              <a:t>Inside a Neural Network (simplified)</a:t>
            </a:r>
          </a:p>
        </p:txBody>
      </p:sp>
      <p:pic>
        <p:nvPicPr>
          <p:cNvPr id="3" name="Content Placeholder 2" descr="A group of white circles with black text&#10;&#10;Description automatically generated">
            <a:extLst>
              <a:ext uri="{FF2B5EF4-FFF2-40B4-BE49-F238E27FC236}">
                <a16:creationId xmlns:a16="http://schemas.microsoft.com/office/drawing/2014/main" id="{62F80B33-B5BA-5484-5652-587C9192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507153"/>
            <a:ext cx="6096000" cy="30159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1B1C8-19C6-1429-DEE9-C15A85F0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49" y="4949998"/>
            <a:ext cx="10385195" cy="4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4562-EE4C-B85F-EBFF-095111AC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57" y="2756140"/>
            <a:ext cx="3944280" cy="1342845"/>
          </a:xfrm>
        </p:spPr>
        <p:txBody>
          <a:bodyPr/>
          <a:lstStyle/>
          <a:p>
            <a:r>
              <a:rPr lang="en-US" dirty="0"/>
              <a:t>Swish Activation Function</a:t>
            </a:r>
          </a:p>
        </p:txBody>
      </p:sp>
      <p:pic>
        <p:nvPicPr>
          <p:cNvPr id="4" name="Content Placeholder 3" descr="A graph of a function&#10;&#10;Description automatically generated">
            <a:extLst>
              <a:ext uri="{FF2B5EF4-FFF2-40B4-BE49-F238E27FC236}">
                <a16:creationId xmlns:a16="http://schemas.microsoft.com/office/drawing/2014/main" id="{2B4C0AE2-8617-A7F8-0D75-9382FE36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567" y="813039"/>
            <a:ext cx="6314180" cy="5229044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66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9DF161-4058-6819-2ACB-9977E69BEC3A}"/>
              </a:ext>
            </a:extLst>
          </p:cNvPr>
          <p:cNvSpPr/>
          <p:nvPr/>
        </p:nvSpPr>
        <p:spPr>
          <a:xfrm>
            <a:off x="1410413" y="3197699"/>
            <a:ext cx="10008121" cy="135117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34021-A1D8-053E-118D-B869B6DC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754" y="465842"/>
            <a:ext cx="10018713" cy="904187"/>
          </a:xfrm>
        </p:spPr>
        <p:txBody>
          <a:bodyPr/>
          <a:lstStyle/>
          <a:p>
            <a:r>
              <a:rPr lang="en-US"/>
              <a:t>How to Train Your Neural Network</a:t>
            </a:r>
            <a:endParaRPr lang="en-US" strike="sngStri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DCA98-B117-26F3-2173-A5891FE64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808" y="1809914"/>
            <a:ext cx="10515600" cy="1042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do we get neural network to output the solution to the IBVP?</a:t>
            </a:r>
          </a:p>
          <a:p>
            <a:r>
              <a:rPr lang="en-US"/>
              <a:t>Find the weights that minimize the </a:t>
            </a:r>
            <a:r>
              <a:rPr lang="en-US" b="1"/>
              <a:t>loss function: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56922-C263-76AC-80FF-644C9006CA95}"/>
              </a:ext>
            </a:extLst>
          </p:cNvPr>
          <p:cNvSpPr txBox="1"/>
          <p:nvPr/>
        </p:nvSpPr>
        <p:spPr>
          <a:xfrm>
            <a:off x="1403270" y="4890672"/>
            <a:ext cx="101767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/>
              <a:t>Minimization is done via steepest descent with respect to the network weights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C9DC3-633A-A18B-8767-81CA8543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05" y="3459638"/>
            <a:ext cx="9081154" cy="8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F103-5A79-3199-84B8-457FEB2F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95" y="274488"/>
            <a:ext cx="10508412" cy="712821"/>
          </a:xfrm>
        </p:spPr>
        <p:txBody>
          <a:bodyPr/>
          <a:lstStyle/>
          <a:p>
            <a:r>
              <a:rPr lang="en-US"/>
              <a:t>Physics Informed Neural Net Training Process</a:t>
            </a:r>
          </a:p>
        </p:txBody>
      </p:sp>
      <p:pic>
        <p:nvPicPr>
          <p:cNvPr id="4" name="Content Placeholder 3" descr="A blue and white dotted pattern&#10;&#10;Description automatically generated">
            <a:extLst>
              <a:ext uri="{FF2B5EF4-FFF2-40B4-BE49-F238E27FC236}">
                <a16:creationId xmlns:a16="http://schemas.microsoft.com/office/drawing/2014/main" id="{B8562393-CFFA-CA70-B94E-F09F88742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595" y="1480410"/>
            <a:ext cx="4578721" cy="3783932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3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A2091-0E49-8826-718D-13A04E39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99" y="1481579"/>
            <a:ext cx="4584899" cy="3783932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3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69FBB-A357-831A-EC2E-8496F5A80DFA}"/>
              </a:ext>
            </a:extLst>
          </p:cNvPr>
          <p:cNvSpPr txBox="1"/>
          <p:nvPr/>
        </p:nvSpPr>
        <p:spPr>
          <a:xfrm>
            <a:off x="1217026" y="5417875"/>
            <a:ext cx="4579102" cy="7150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Does the network's solution evolve correctly at these points?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D2128-8B43-3F52-5907-EC4947B10C74}"/>
              </a:ext>
            </a:extLst>
          </p:cNvPr>
          <p:cNvSpPr txBox="1"/>
          <p:nvPr/>
        </p:nvSpPr>
        <p:spPr>
          <a:xfrm>
            <a:off x="6591500" y="5414381"/>
            <a:ext cx="4583006" cy="7150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Does the network have the correct output at these points?</a:t>
            </a:r>
          </a:p>
        </p:txBody>
      </p:sp>
    </p:spTree>
    <p:extLst>
      <p:ext uri="{BB962C8B-B14F-4D97-AF65-F5344CB8AC3E}">
        <p14:creationId xmlns:p14="http://schemas.microsoft.com/office/powerpoint/2010/main" val="687218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Parallax</vt:lpstr>
      <vt:lpstr>A Machine Learning Approach to Solve Partial Differential Equations</vt:lpstr>
      <vt:lpstr>Why Solve PDEs With AI?</vt:lpstr>
      <vt:lpstr>Burgers' Equation Background</vt:lpstr>
      <vt:lpstr>Burgers' Equation Initial Boundary Value Problem</vt:lpstr>
      <vt:lpstr>"Artificial Intelligence"</vt:lpstr>
      <vt:lpstr>Inside a Neural Network (simplified)</vt:lpstr>
      <vt:lpstr>Swish Activation Function</vt:lpstr>
      <vt:lpstr>How to Train Your Neural Network</vt:lpstr>
      <vt:lpstr>Physics Informed Neural Net Training Process</vt:lpstr>
      <vt:lpstr>Vary Weights to Minimize the Loss Function</vt:lpstr>
      <vt:lpstr>PINNs Experiment Results</vt:lpstr>
      <vt:lpstr>Traditional Finite Difference Method</vt:lpstr>
      <vt:lpstr>PowerPoint Presentation</vt:lpstr>
      <vt:lpstr>PINNs with Incomplete Initial Condition</vt:lpstr>
      <vt:lpstr>The Tradeoff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200</cp:revision>
  <dcterms:created xsi:type="dcterms:W3CDTF">2024-03-29T21:14:18Z</dcterms:created>
  <dcterms:modified xsi:type="dcterms:W3CDTF">2024-04-17T14:13:12Z</dcterms:modified>
</cp:coreProperties>
</file>